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78" r:id="rId4"/>
    <p:sldId id="279" r:id="rId5"/>
    <p:sldId id="284" r:id="rId6"/>
    <p:sldId id="257" r:id="rId7"/>
    <p:sldId id="258" r:id="rId8"/>
    <p:sldId id="259" r:id="rId9"/>
    <p:sldId id="277" r:id="rId10"/>
    <p:sldId id="261" r:id="rId11"/>
    <p:sldId id="273" r:id="rId12"/>
    <p:sldId id="274" r:id="rId13"/>
    <p:sldId id="260" r:id="rId14"/>
    <p:sldId id="275" r:id="rId15"/>
    <p:sldId id="272" r:id="rId16"/>
    <p:sldId id="276" r:id="rId17"/>
    <p:sldId id="271" r:id="rId18"/>
    <p:sldId id="270" r:id="rId19"/>
    <p:sldId id="269" r:id="rId20"/>
    <p:sldId id="265" r:id="rId21"/>
    <p:sldId id="268" r:id="rId22"/>
    <p:sldId id="264" r:id="rId23"/>
    <p:sldId id="263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3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03C9F-5717-1C44-93CE-640F5AE9E216}" type="datetimeFigureOut">
              <a:rPr lang="en-US" smtClean="0"/>
              <a:t>5/19/13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5F67F-85C7-BA44-ACD8-D40BD60C685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*manages all those devices like memory, hard drive, processor</a:t>
            </a:r>
          </a:p>
          <a:p>
            <a:pPr>
              <a:spcBef>
                <a:spcPct val="0"/>
              </a:spcBef>
            </a:pPr>
            <a:r>
              <a:rPr lang="en-US"/>
              <a:t>*allows software programs to be run</a:t>
            </a:r>
          </a:p>
          <a:p>
            <a:pPr>
              <a:spcBef>
                <a:spcPct val="0"/>
              </a:spcBef>
            </a:pPr>
            <a:r>
              <a:rPr lang="en-US"/>
              <a:t>*different goals might require different operating systems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023D5AC-B54F-0C43-9C75-CE598C4885AC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*OSX is actually just another UNIX system, with a tailored user interface</a:t>
            </a:r>
          </a:p>
          <a:p>
            <a:pPr>
              <a:spcBef>
                <a:spcPct val="0"/>
              </a:spcBef>
            </a:pPr>
            <a:r>
              <a:rPr lang="en-US"/>
              <a:t>*Many programs are cross-platform, but some will be easier too install and use on one operating system than another</a:t>
            </a:r>
          </a:p>
          <a:p>
            <a:pPr>
              <a:spcBef>
                <a:spcPct val="0"/>
              </a:spcBef>
            </a:pPr>
            <a:r>
              <a:rPr lang="en-US"/>
              <a:t>*For example, I find that Linux/UNIX systems are easier for general programming, because many of the tools are designed to interact directly with the operating system at a very low level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4FE7E27-E026-3E41-8AD0-B9FB47D697CD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5F67F-85C7-BA44-ACD8-D40BD60C685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en-US"/>
              <a:t>Every internet connection has an upload and download bandwidth</a:t>
            </a:r>
          </a:p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en-US"/>
              <a:t>Upload is when the file is leaving your computer to be copied elsewhere; download is when you receive a file from another location</a:t>
            </a:r>
          </a:p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en-US"/>
              <a:t>Often times up speeds are slower than down speeds</a:t>
            </a:r>
          </a:p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en-US"/>
              <a:t>Anything over ~2GB will take a while to download, and a very long time to upload</a:t>
            </a:r>
          </a:p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en-US"/>
              <a:t>Can use compression to reduce file size for transfer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BE47040-35F9-B44F-993A-A22C3BE79B81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en-US"/>
              <a:t>Talk a bit about using FTP or SSH for large files</a:t>
            </a:r>
          </a:p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en-US"/>
              <a:t>Make a brief mention of command line tools (FTP and SCP) which I believe are covered in the next part of the workshop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CAA68E7-D3A1-7A47-B498-A5757EAFA891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en-US"/>
              <a:t>Above is a windows example</a:t>
            </a:r>
          </a:p>
          <a:p>
            <a:pPr marL="171450" indent="-171450">
              <a:spcBef>
                <a:spcPct val="0"/>
              </a:spcBef>
              <a:buFontTx/>
              <a:buChar char="•"/>
            </a:pPr>
            <a:r>
              <a:rPr lang="en-US"/>
              <a:t>I suggest showing a demonstration of navigating to these locations through windows explorer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CE52A8-A461-2C4A-B5D3-37F2E5984474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1DCA590-F60B-9249-AEB0-686DA0E20C18}" type="slidenum">
              <a:rPr lang="en-US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A7019-FC75-394B-970B-9C8F04309A82}" type="datetimeFigureOut">
              <a:rPr lang="en-US" smtClean="0"/>
              <a:t>5/18/13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A61EC-ED72-C24B-8215-354948B9E4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df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df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Computer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Likit Preeyanon</a:t>
            </a:r>
          </a:p>
          <a:p>
            <a:r>
              <a:rPr lang="en-US" sz="2162" dirty="0" smtClean="0"/>
              <a:t>Microbiology and Molecular Genetics</a:t>
            </a:r>
          </a:p>
          <a:p>
            <a:r>
              <a:rPr lang="en-US" dirty="0" smtClean="0"/>
              <a:t>Christopher </a:t>
            </a:r>
            <a:r>
              <a:rPr lang="en-US" dirty="0" err="1" smtClean="0"/>
              <a:t>Welcher</a:t>
            </a:r>
            <a:endParaRPr lang="en-US" dirty="0" smtClean="0"/>
          </a:p>
          <a:p>
            <a:r>
              <a:rPr lang="en-US" sz="2162" dirty="0" smtClean="0"/>
              <a:t>Computer Science</a:t>
            </a:r>
            <a:endParaRPr lang="en-US" sz="216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Network of </a:t>
            </a:r>
            <a:r>
              <a:rPr lang="en-US" dirty="0"/>
              <a:t>P</a:t>
            </a:r>
            <a:r>
              <a:rPr lang="en-US" dirty="0" smtClean="0"/>
              <a:t>olitical </a:t>
            </a:r>
            <a:r>
              <a:rPr lang="en-US" dirty="0"/>
              <a:t>B</a:t>
            </a:r>
            <a:r>
              <a:rPr lang="en-US" dirty="0" smtClean="0"/>
              <a:t>logs</a:t>
            </a:r>
            <a:endParaRPr lang="en-US" dirty="0"/>
          </a:p>
        </p:txBody>
      </p:sp>
      <p:pic>
        <p:nvPicPr>
          <p:cNvPr id="4" name="Content Placeholder 3" descr="Screen Shot 2013-05-18 at 1.02.38 PM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2246" r="-12246"/>
              <a:stretch>
                <a:fillRect/>
              </a:stretch>
            </p:blipFill>
          </mc:Choice>
          <mc:Fallback>
            <p:blipFill>
              <a:blip r:embed="rId3"/>
              <a:srcRect l="-12246" r="-12246"/>
              <a:stretch>
                <a:fillRect/>
              </a:stretch>
            </p:blipFill>
          </mc:Fallback>
        </mc:AlternateContent>
        <p:spPr/>
      </p:pic>
      <p:sp>
        <p:nvSpPr>
          <p:cNvPr id="5" name="TextBox 4"/>
          <p:cNvSpPr txBox="1"/>
          <p:nvPr/>
        </p:nvSpPr>
        <p:spPr>
          <a:xfrm>
            <a:off x="924926" y="6126163"/>
            <a:ext cx="421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http://www-</a:t>
            </a:r>
            <a:r>
              <a:rPr lang="en-US" dirty="0" err="1" smtClean="0"/>
              <a:t>ladamic/img/politicalblogs.jpg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 err="1" smtClean="0"/>
              <a:t>Hadron</a:t>
            </a:r>
            <a:r>
              <a:rPr lang="en-US" dirty="0" smtClean="0"/>
              <a:t> Collider data at 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36" y="1724670"/>
            <a:ext cx="5909737" cy="3937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1722" y="5740395"/>
            <a:ext cx="599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75 </a:t>
            </a:r>
            <a:r>
              <a:rPr lang="en-US" dirty="0" err="1" smtClean="0"/>
              <a:t>patabytes</a:t>
            </a:r>
            <a:r>
              <a:rPr lang="en-US" dirty="0" smtClean="0"/>
              <a:t> (7,500 </a:t>
            </a:r>
            <a:r>
              <a:rPr lang="en-US" dirty="0" err="1" smtClean="0"/>
              <a:t>Gb</a:t>
            </a:r>
            <a:r>
              <a:rPr lang="en-US" dirty="0" smtClean="0"/>
              <a:t>) of data were generated in three years.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Image Processing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4762926" cy="322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1600200"/>
            <a:ext cx="32512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4038600"/>
            <a:ext cx="32512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533" y="530013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1,000 photos/day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Capacity and Sequencing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56932"/>
            <a:ext cx="8128000" cy="504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HapMap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70600" y="1852513"/>
            <a:ext cx="2858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 smtClean="0"/>
              <a:t> 20.6Gb*</a:t>
            </a:r>
            <a:endParaRPr lang="en-US" sz="2800" dirty="0" smtClean="0"/>
          </a:p>
          <a:p>
            <a:r>
              <a:rPr lang="en-US" sz="2800" dirty="0" smtClean="0"/>
              <a:t>~3.77 billion reads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61182" y="5914318"/>
            <a:ext cx="440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*SRR002271 paired-end library, 40x coverage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989084"/>
            <a:ext cx="4178300" cy="295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0117"/>
            <a:ext cx="4601634" cy="2956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21" y="2130425"/>
            <a:ext cx="7191734" cy="428807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738825"/>
            <a:ext cx="7772400" cy="1470025"/>
          </a:xfrm>
        </p:spPr>
        <p:txBody>
          <a:bodyPr/>
          <a:lstStyle/>
          <a:p>
            <a:r>
              <a:rPr lang="en-US" dirty="0" smtClean="0"/>
              <a:t>Can I analyze big data on my computer?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pass algorithm</a:t>
            </a:r>
          </a:p>
          <a:p>
            <a:pPr lvl="1"/>
            <a:r>
              <a:rPr lang="en-US" dirty="0" smtClean="0"/>
              <a:t>Counting the number of elements/sequencing reads/words</a:t>
            </a:r>
          </a:p>
          <a:p>
            <a:pPr lvl="1"/>
            <a:r>
              <a:rPr lang="en-US" dirty="0" smtClean="0"/>
              <a:t>Sequencing read alignment</a:t>
            </a:r>
          </a:p>
          <a:p>
            <a:pPr lvl="1"/>
            <a:r>
              <a:rPr lang="en-US" dirty="0" smtClean="0"/>
              <a:t>Database search, BLAST search</a:t>
            </a:r>
          </a:p>
          <a:p>
            <a:r>
              <a:rPr lang="en-US" dirty="0" err="1" smtClean="0"/>
              <a:t>Iterator</a:t>
            </a:r>
            <a:r>
              <a:rPr lang="en-US" dirty="0" smtClean="0"/>
              <a:t> (Python, C++, Java etc.)</a:t>
            </a:r>
          </a:p>
          <a:p>
            <a:r>
              <a:rPr lang="en-US" dirty="0" smtClean="0"/>
              <a:t>Divide and conquer</a:t>
            </a:r>
          </a:p>
          <a:p>
            <a:r>
              <a:rPr lang="en-US" dirty="0" smtClean="0"/>
              <a:t>Filtering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849" y="1268856"/>
            <a:ext cx="3064383" cy="2504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1268856"/>
            <a:ext cx="3175000" cy="501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14" y="3013218"/>
            <a:ext cx="1916430" cy="2667000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rot="10408315">
            <a:off x="2703879" y="3949179"/>
            <a:ext cx="1131999" cy="99836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458376">
            <a:off x="1657932" y="1835041"/>
            <a:ext cx="1131999" cy="998366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Monitor</a:t>
            </a:r>
            <a:endParaRPr lang="en-US" dirty="0"/>
          </a:p>
        </p:txBody>
      </p:sp>
      <p:pic>
        <p:nvPicPr>
          <p:cNvPr id="6" name="Content Placeholder 5" descr="Screen Shot 2013-05-18 at 7.04.17 PM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4556" r="-14556"/>
              <a:stretch>
                <a:fillRect/>
              </a:stretch>
            </p:blipFill>
          </mc:Choice>
          <mc:Fallback>
            <p:blipFill>
              <a:blip r:embed="rId3"/>
              <a:srcRect l="-14556" r="-14556"/>
              <a:stretch>
                <a:fillRect/>
              </a:stretch>
            </p:blipFill>
          </mc:Fallback>
        </mc:AlternateContent>
        <p:spPr>
          <a:xfrm>
            <a:off x="-1169682" y="1015163"/>
            <a:ext cx="11390168" cy="62641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48" y="1417638"/>
            <a:ext cx="5682488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0" y="1456438"/>
            <a:ext cx="6997700" cy="527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86" y="4992568"/>
            <a:ext cx="1416150" cy="1132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9841" y="5549766"/>
            <a:ext cx="185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Raspberry Pi</a:t>
            </a:r>
          </a:p>
          <a:p>
            <a:r>
              <a:rPr lang="en-US" dirty="0" smtClean="0"/>
              <a:t>$45 from Amazon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OSX Finder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79272" y="1844124"/>
            <a:ext cx="9611360" cy="451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File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054340" cy="5013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Performance Computer Cluster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36" y="1629932"/>
            <a:ext cx="6358128" cy="4681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11660"/>
            <a:ext cx="632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wiki.hpcc.msu.edu/display/hpccdocs/System+Information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9670" y="1615663"/>
            <a:ext cx="1867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Tb memory</a:t>
            </a:r>
          </a:p>
          <a:p>
            <a:r>
              <a:rPr lang="en-US" dirty="0" smtClean="0"/>
              <a:t>512 GB disk space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38" y="1417638"/>
            <a:ext cx="6595947" cy="49469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Transferring Files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Often times, it will be useful to transfer files over the internet</a:t>
            </a:r>
          </a:p>
          <a:p>
            <a:r>
              <a:rPr lang="en-US"/>
              <a:t>How long this takes depends on the size of the file and speed of the connection</a:t>
            </a:r>
          </a:p>
          <a:p>
            <a:r>
              <a:rPr lang="en-US"/>
              <a:t>Upload speed is usually slower than download speed</a:t>
            </a:r>
          </a:p>
        </p:txBody>
      </p:sp>
      <p:pic>
        <p:nvPicPr>
          <p:cNvPr id="5124" name="Picture 2" descr="C:\Users\secshunayt\Desktop\upload-databas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44196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Transferring Files</a:t>
            </a:r>
            <a:endParaRPr lang="en-US" dirty="0"/>
          </a:p>
        </p:txBody>
      </p:sp>
      <p:sp>
        <p:nvSpPr>
          <p:cNvPr id="6147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HTTP, FTP, SSH</a:t>
            </a:r>
          </a:p>
          <a:p>
            <a:r>
              <a:rPr lang="en-US"/>
              <a:t>There are different “protocols” for transferring files</a:t>
            </a:r>
          </a:p>
          <a:p>
            <a:r>
              <a:rPr lang="en-US"/>
              <a:t>Some of the programs using these protocols will be introduced later</a:t>
            </a:r>
          </a:p>
        </p:txBody>
      </p:sp>
      <p:sp>
        <p:nvSpPr>
          <p:cNvPr id="6148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FTP: File Transfer Protocol</a:t>
            </a:r>
          </a:p>
          <a:p>
            <a:r>
              <a:rPr lang="en-US"/>
              <a:t>Used specifically for larger files</a:t>
            </a:r>
          </a:p>
          <a:p>
            <a:r>
              <a:rPr lang="en-US"/>
              <a:t>Will not speed up the transfer though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Navigating the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sz="2600"/>
              <a:t>Files are organized by folders</a:t>
            </a:r>
          </a:p>
          <a:p>
            <a:r>
              <a:rPr lang="en-US" sz="2600"/>
              <a:t>Each drive is assigned a letter in Windows</a:t>
            </a:r>
          </a:p>
          <a:p>
            <a:r>
              <a:rPr lang="en-US" sz="2600"/>
              <a:t>A sequence of folders leading up to a file is the file’s path</a:t>
            </a:r>
          </a:p>
          <a:p>
            <a:r>
              <a:rPr lang="en-US" sz="2600"/>
              <a:t>Easiest to think of it as a 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9800" y="1600200"/>
            <a:ext cx="609600" cy="369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C: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5638800" y="1970088"/>
            <a:ext cx="685800" cy="773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6324600" y="1970088"/>
            <a:ext cx="914400" cy="773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23125" y="2743200"/>
            <a:ext cx="320675" cy="369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\</a:t>
            </a: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7383463" y="3113088"/>
            <a:ext cx="160337" cy="696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0400" y="3810000"/>
            <a:ext cx="1524000" cy="6461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Program Files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0200" y="2743200"/>
            <a:ext cx="381000" cy="369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\</a:t>
            </a:r>
          </a:p>
        </p:txBody>
      </p: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5600700" y="3113088"/>
            <a:ext cx="0" cy="696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67300" y="3810000"/>
            <a:ext cx="1333500" cy="369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Windows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00600" y="4953000"/>
            <a:ext cx="3962400" cy="6461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C:\Program Files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C:\Windows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File Systems cont.</a:t>
            </a:r>
            <a:endParaRPr lang="en-US" dirty="0"/>
          </a:p>
        </p:txBody>
      </p:sp>
      <p:sp>
        <p:nvSpPr>
          <p:cNvPr id="819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/>
              <a:t>UNIX systems have a different convention</a:t>
            </a:r>
          </a:p>
          <a:p>
            <a:r>
              <a:rPr lang="en-US"/>
              <a:t>All paths start with ‘/’, which is the “root” of the file system</a:t>
            </a:r>
          </a:p>
          <a:p>
            <a:r>
              <a:rPr lang="en-US"/>
              <a:t>Directory names are divided using ‘/’ instead of ‘\’ as in Windows</a:t>
            </a:r>
          </a:p>
        </p:txBody>
      </p:sp>
      <p:sp>
        <p:nvSpPr>
          <p:cNvPr id="819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286000"/>
            <a:ext cx="4421188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Operating Systems</a:t>
            </a:r>
            <a:endParaRPr lang="en-US" dirty="0"/>
          </a:p>
        </p:txBody>
      </p:sp>
      <p:sp>
        <p:nvSpPr>
          <p:cNvPr id="307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Examples: Windows, Linux, OSX, UNIX</a:t>
            </a:r>
          </a:p>
          <a:p>
            <a:r>
              <a:rPr lang="en-US"/>
              <a:t>The “software that runs the software”</a:t>
            </a:r>
          </a:p>
          <a:p>
            <a:r>
              <a:rPr lang="en-US"/>
              <a:t>Manages the computer’s different components</a:t>
            </a:r>
          </a:p>
        </p:txBody>
      </p:sp>
      <p:sp>
        <p:nvSpPr>
          <p:cNvPr id="307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7" name="Picture 2" descr="C:\Users\secshunayt\Desktop\windows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866900"/>
            <a:ext cx="169545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3" descr="C:\Users\secshunayt\Desktop\silver-apple-logo-apple-pictur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2438400"/>
            <a:ext cx="1258888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4" descr="C:\Users\secshunayt\Desktop\Tux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18038" y="3733800"/>
            <a:ext cx="1989137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Which OS to use?</a:t>
            </a:r>
            <a:endParaRPr lang="en-US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Depends on what you need to do</a:t>
            </a:r>
            <a:r>
              <a:rPr lang="en-US" dirty="0" smtClean="0"/>
              <a:t>!</a:t>
            </a:r>
          </a:p>
          <a:p>
            <a:r>
              <a:rPr lang="en-US" dirty="0" smtClean="0"/>
              <a:t>Proprietary vs. free</a:t>
            </a:r>
          </a:p>
          <a:p>
            <a:r>
              <a:rPr lang="en-US" dirty="0"/>
              <a:t>A lot of scientific computing relies on </a:t>
            </a:r>
            <a:r>
              <a:rPr lang="en-US" dirty="0" smtClean="0"/>
              <a:t>UNIX/Linux systems</a:t>
            </a:r>
          </a:p>
          <a:p>
            <a:r>
              <a:rPr lang="en-US" dirty="0"/>
              <a:t>UNIX-like operating systems include Linux, </a:t>
            </a:r>
            <a:r>
              <a:rPr lang="en-US" dirty="0" smtClean="0"/>
              <a:t>OSX</a:t>
            </a:r>
            <a:endParaRPr lang="en-US" dirty="0" smtClean="0"/>
          </a:p>
          <a:p>
            <a:r>
              <a:rPr lang="en-US" dirty="0" smtClean="0"/>
              <a:t>There are many distributions of Linux</a:t>
            </a:r>
          </a:p>
          <a:p>
            <a:pPr lvl="1"/>
            <a:r>
              <a:rPr lang="en-US" dirty="0" err="1" smtClean="0"/>
              <a:t>Debian</a:t>
            </a:r>
            <a:r>
              <a:rPr lang="en-US" dirty="0" smtClean="0"/>
              <a:t>, </a:t>
            </a:r>
            <a:r>
              <a:rPr lang="en-US" dirty="0" err="1" smtClean="0"/>
              <a:t>Ubuntu</a:t>
            </a:r>
            <a:r>
              <a:rPr lang="en-US" dirty="0" smtClean="0"/>
              <a:t>, </a:t>
            </a:r>
            <a:r>
              <a:rPr lang="en-US" dirty="0" err="1" smtClean="0"/>
              <a:t>CentOS</a:t>
            </a:r>
            <a:r>
              <a:rPr lang="en-US" dirty="0" smtClean="0"/>
              <a:t>, Fedora, </a:t>
            </a:r>
            <a:r>
              <a:rPr lang="en-US" dirty="0" err="1" smtClean="0"/>
              <a:t>RedHat</a:t>
            </a:r>
            <a:r>
              <a:rPr lang="en-US" dirty="0" smtClean="0"/>
              <a:t> etc.</a:t>
            </a:r>
          </a:p>
          <a:p>
            <a:r>
              <a:rPr lang="en-US" dirty="0"/>
              <a:t>Example: The MSU compute cluster runs a version of </a:t>
            </a:r>
            <a:r>
              <a:rPr lang="en-US" dirty="0" smtClean="0"/>
              <a:t>Linux (</a:t>
            </a:r>
            <a:r>
              <a:rPr lang="en-US" dirty="0" err="1" smtClean="0"/>
              <a:t>RedHat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Disk and Memory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Disk Storage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1992</a:t>
            </a:r>
          </a:p>
          <a:p>
            <a:r>
              <a:rPr lang="en-US" dirty="0" smtClean="0"/>
              <a:t>1999</a:t>
            </a:r>
          </a:p>
          <a:p>
            <a:r>
              <a:rPr lang="en-US" dirty="0" smtClean="0"/>
              <a:t>2008</a:t>
            </a:r>
          </a:p>
          <a:p>
            <a:r>
              <a:rPr lang="en-US" dirty="0" smtClean="0"/>
              <a:t>2009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92" y="1600200"/>
            <a:ext cx="3862583" cy="1878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839459" y="3293715"/>
            <a:ext cx="15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85 Kb – 1.4Mb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5" y="2709128"/>
            <a:ext cx="1680126" cy="2425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4389948" y="4100296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512 Mb</a:t>
            </a:r>
          </a:p>
          <a:p>
            <a:r>
              <a:rPr lang="en-US" dirty="0" smtClean="0"/>
              <a:t>~100 songs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459" y="4870002"/>
            <a:ext cx="2371657" cy="158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6584922" y="6450118"/>
            <a:ext cx="184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 </a:t>
            </a:r>
            <a:r>
              <a:rPr lang="en-US" dirty="0" err="1" smtClean="0"/>
              <a:t>Gb</a:t>
            </a:r>
            <a:r>
              <a:rPr lang="en-US" dirty="0" smtClean="0"/>
              <a:t> ~2000 songs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816" y="5269018"/>
            <a:ext cx="2133600" cy="11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865363" y="6450118"/>
            <a:ext cx="85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512 </a:t>
            </a:r>
            <a:r>
              <a:rPr lang="en-US" dirty="0" err="1" smtClean="0"/>
              <a:t>Gb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655" y="1405318"/>
            <a:ext cx="45720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Memory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1992 &lt; 1 Mb ($36/Mb)</a:t>
            </a:r>
          </a:p>
          <a:p>
            <a:r>
              <a:rPr lang="en-US" dirty="0" smtClean="0"/>
              <a:t>1999 256 Mb ($1.4/Mb)</a:t>
            </a:r>
          </a:p>
          <a:p>
            <a:r>
              <a:rPr lang="en-US" dirty="0" smtClean="0"/>
              <a:t>2007 2 </a:t>
            </a:r>
            <a:r>
              <a:rPr lang="en-US" dirty="0" err="1" smtClean="0"/>
              <a:t>Gb</a:t>
            </a:r>
            <a:r>
              <a:rPr lang="en-US" dirty="0" smtClean="0"/>
              <a:t> ($0.082/Mb)</a:t>
            </a:r>
          </a:p>
          <a:p>
            <a:r>
              <a:rPr lang="en-US" dirty="0" smtClean="0"/>
              <a:t>2009 8 </a:t>
            </a:r>
            <a:r>
              <a:rPr lang="en-US" dirty="0" err="1" smtClean="0"/>
              <a:t>Gb</a:t>
            </a:r>
            <a:r>
              <a:rPr lang="en-US" dirty="0" smtClean="0"/>
              <a:t> ($0.01/Mb)</a:t>
            </a:r>
          </a:p>
          <a:p>
            <a:r>
              <a:rPr lang="en-US" dirty="0" smtClean="0"/>
              <a:t>2013 ($0.0054/Mb)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6341" y="6126163"/>
            <a:ext cx="406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www.jcmit.com/memoryprice.htm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Minimum System Requirement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1068" y="5259996"/>
            <a:ext cx="2300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Windows 8</a:t>
            </a:r>
          </a:p>
          <a:p>
            <a:pPr>
              <a:buFontTx/>
              <a:buChar char="-"/>
            </a:pPr>
            <a:r>
              <a:rPr lang="en-US" dirty="0" smtClean="0"/>
              <a:t>Memory 2GB (64bit)</a:t>
            </a:r>
          </a:p>
          <a:p>
            <a:pPr>
              <a:buFontTx/>
              <a:buChar char="-"/>
            </a:pPr>
            <a:r>
              <a:rPr lang="en-US" dirty="0" smtClean="0"/>
              <a:t>Hard disk space 20 </a:t>
            </a:r>
            <a:r>
              <a:rPr lang="en-US" dirty="0" err="1" smtClean="0"/>
              <a:t>Gb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9958" y="2078563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MS-DOS 6</a:t>
            </a:r>
          </a:p>
          <a:p>
            <a:pPr>
              <a:buFontTx/>
              <a:buChar char="-"/>
            </a:pPr>
            <a:r>
              <a:rPr lang="en-US" dirty="0" smtClean="0"/>
              <a:t>Memory 256 Kb</a:t>
            </a:r>
          </a:p>
          <a:p>
            <a:pPr>
              <a:buFontTx/>
              <a:buChar char="-"/>
            </a:pPr>
            <a:r>
              <a:rPr lang="en-US" dirty="0" smtClean="0"/>
              <a:t>Floppy disk 360 Kb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3635" y="2581625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 OS 10.7</a:t>
            </a:r>
          </a:p>
          <a:p>
            <a:pPr>
              <a:buFontTx/>
              <a:buChar char="-"/>
            </a:pPr>
            <a:r>
              <a:rPr lang="en-US" dirty="0" smtClean="0"/>
              <a:t>Memory 2 </a:t>
            </a:r>
            <a:r>
              <a:rPr lang="en-US" dirty="0" err="1" smtClean="0"/>
              <a:t>Gb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Hard disk space 8 </a:t>
            </a:r>
            <a:r>
              <a:rPr lang="en-US" dirty="0" err="1" smtClean="0"/>
              <a:t>Gb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155" y="4962344"/>
            <a:ext cx="896283" cy="896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30" y="2097264"/>
            <a:ext cx="1728014" cy="1034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311" y="1465031"/>
            <a:ext cx="1036867" cy="12270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5808" y="3887148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Windows 3.1</a:t>
            </a:r>
          </a:p>
          <a:p>
            <a:pPr>
              <a:buFontTx/>
              <a:buChar char="-"/>
            </a:pPr>
            <a:r>
              <a:rPr lang="en-US" dirty="0" smtClean="0"/>
              <a:t>Memory 1 Mb</a:t>
            </a:r>
          </a:p>
          <a:p>
            <a:pPr>
              <a:buFontTx/>
              <a:buChar char="-"/>
            </a:pPr>
            <a:r>
              <a:rPr lang="en-US" dirty="0" smtClean="0"/>
              <a:t>Hard disk space 6.5 Mb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4" y="3168947"/>
            <a:ext cx="892700" cy="1068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132" y="4080230"/>
            <a:ext cx="781413" cy="7944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14533" y="4279745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Ubuntu</a:t>
            </a:r>
            <a:r>
              <a:rPr lang="en-US" b="1" dirty="0" smtClean="0"/>
              <a:t> Linux</a:t>
            </a:r>
          </a:p>
          <a:p>
            <a:pPr>
              <a:buFontTx/>
              <a:buChar char="-"/>
            </a:pPr>
            <a:r>
              <a:rPr lang="en-US" dirty="0" smtClean="0"/>
              <a:t>Memory 512 Mb</a:t>
            </a:r>
          </a:p>
          <a:p>
            <a:pPr>
              <a:buFontTx/>
              <a:buChar char="-"/>
            </a:pPr>
            <a:r>
              <a:rPr lang="en-US" dirty="0" smtClean="0"/>
              <a:t>Hard disk space 5 </a:t>
            </a:r>
            <a:r>
              <a:rPr lang="en-US" dirty="0" err="1" smtClean="0"/>
              <a:t>Gb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MS-DOS 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6823"/>
            <a:ext cx="6350000" cy="439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819</Words>
  <Application>Microsoft Macintosh PowerPoint</Application>
  <PresentationFormat>On-screen Show (4:3)</PresentationFormat>
  <Paragraphs>134</Paragraphs>
  <Slides>27</Slides>
  <Notes>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Introduction to Computer</vt:lpstr>
      <vt:lpstr>Computer System</vt:lpstr>
      <vt:lpstr>Operating Systems</vt:lpstr>
      <vt:lpstr>Which OS to use?</vt:lpstr>
      <vt:lpstr>Disk and Memory</vt:lpstr>
      <vt:lpstr>My Disk Storage Timeline</vt:lpstr>
      <vt:lpstr>My Memory Timeline</vt:lpstr>
      <vt:lpstr>OS Minimum System Requirement</vt:lpstr>
      <vt:lpstr>MS-DOS CLI</vt:lpstr>
      <vt:lpstr>The Network of Political Blogs</vt:lpstr>
      <vt:lpstr>Large Hadron Collider data at CERN</vt:lpstr>
      <vt:lpstr>Root Image Processing Lab</vt:lpstr>
      <vt:lpstr>Disk Capacity and Sequencing data</vt:lpstr>
      <vt:lpstr>HapMap Project</vt:lpstr>
      <vt:lpstr>Can I analyze big data on my computer?</vt:lpstr>
      <vt:lpstr>Algorithm</vt:lpstr>
      <vt:lpstr>Virtual Memory</vt:lpstr>
      <vt:lpstr>Activity Monitor</vt:lpstr>
      <vt:lpstr>Task Manager</vt:lpstr>
      <vt:lpstr>Mac OSX Finder</vt:lpstr>
      <vt:lpstr>Windows File Manager</vt:lpstr>
      <vt:lpstr>High Performance Computer Cluster</vt:lpstr>
      <vt:lpstr>Cloud Computing</vt:lpstr>
      <vt:lpstr>Transferring Files</vt:lpstr>
      <vt:lpstr>Transferring Files</vt:lpstr>
      <vt:lpstr>Navigating the File System</vt:lpstr>
      <vt:lpstr>File Systems cont.</vt:lpstr>
    </vt:vector>
  </TitlesOfParts>
  <Company>Michigan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</dc:title>
  <dc:creator>Likit Preeyanon</dc:creator>
  <cp:lastModifiedBy>Likit Preeyanon</cp:lastModifiedBy>
  <cp:revision>6</cp:revision>
  <dcterms:created xsi:type="dcterms:W3CDTF">2013-05-18T16:11:45Z</dcterms:created>
  <dcterms:modified xsi:type="dcterms:W3CDTF">2013-05-20T17:13:43Z</dcterms:modified>
</cp:coreProperties>
</file>